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69" r:id="rId3"/>
    <p:sldId id="256" r:id="rId4"/>
    <p:sldId id="261" r:id="rId5"/>
    <p:sldId id="257" r:id="rId6"/>
    <p:sldId id="259" r:id="rId7"/>
    <p:sldId id="258" r:id="rId8"/>
    <p:sldId id="260" r:id="rId9"/>
    <p:sldId id="265" r:id="rId10"/>
    <p:sldId id="267" r:id="rId11"/>
    <p:sldId id="270" r:id="rId12"/>
    <p:sldId id="271" r:id="rId13"/>
    <p:sldId id="272" r:id="rId14"/>
    <p:sldId id="279" r:id="rId15"/>
    <p:sldId id="278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5000">
    <p:wipe dir="u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10D209-091B-4FC5-B3C3-FF4B2C6A4F12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E2D2E-A362-431A-B6A3-AEBAF031EF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5000">
    <p:wipe dir="u"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My   </a:t>
            </a:r>
            <a:r>
              <a:rPr lang="en-US" sz="6000" b="1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Country   Albania</a:t>
            </a:r>
            <a:r>
              <a:rPr lang="en-US" sz="60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, </a:t>
            </a:r>
            <a:endParaRPr lang="en-US" sz="6000" b="1" dirty="0" smtClean="0">
              <a:solidFill>
                <a:srgbClr val="FF0000"/>
              </a:solidFill>
              <a:latin typeface="Calibri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a breathtaking  </a:t>
            </a:r>
            <a:r>
              <a:rPr lang="en-US" sz="6000" b="1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place,  a  paradise  </a:t>
            </a:r>
            <a:r>
              <a:rPr lang="en-US" sz="6000" b="1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on  Earth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00364"/>
      </p:ext>
    </p:extLst>
  </p:cSld>
  <p:clrMapOvr>
    <a:masterClrMapping/>
  </p:clrMapOvr>
  <p:transition spd="med" advTm="5000">
    <p:wipe dir="u"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Segnaposto immagine 4" descr="images (3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6262" r="16262"/>
          <a:stretch>
            <a:fillRect/>
          </a:stretch>
        </p:blipFill>
        <p:spPr>
          <a:xfrm rot="420000">
            <a:off x="3784591" y="677480"/>
            <a:ext cx="4772764" cy="2807672"/>
          </a:xfrm>
        </p:spPr>
      </p:pic>
      <p:pic>
        <p:nvPicPr>
          <p:cNvPr id="6" name="Immagine 5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589623"/>
            <a:ext cx="3886200" cy="2811177"/>
          </a:xfrm>
          <a:prstGeom prst="rect">
            <a:avLst/>
          </a:prstGeom>
        </p:spPr>
      </p:pic>
      <p:pic>
        <p:nvPicPr>
          <p:cNvPr id="7" name="Immagine 6" descr="images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914400"/>
            <a:ext cx="2971800" cy="243840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Castles of Albania</a:t>
            </a:r>
            <a:endParaRPr lang="en-US" dirty="0"/>
          </a:p>
        </p:txBody>
      </p:sp>
      <p:pic>
        <p:nvPicPr>
          <p:cNvPr id="4" name="Segnaposto contenuto 3" descr="images (5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3962400"/>
            <a:ext cx="4267201" cy="2514600"/>
          </a:xfrm>
        </p:spPr>
      </p:pic>
      <p:pic>
        <p:nvPicPr>
          <p:cNvPr id="5" name="Immagine 4" descr="images (1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2819400"/>
            <a:ext cx="3048000" cy="3505200"/>
          </a:xfrm>
          <a:prstGeom prst="rect">
            <a:avLst/>
          </a:prstGeom>
        </p:spPr>
      </p:pic>
      <p:pic>
        <p:nvPicPr>
          <p:cNvPr id="6" name="Immagine 5" descr="images (1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1219200"/>
            <a:ext cx="4876799" cy="3133725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place where the sun meets the sea …</a:t>
            </a:r>
            <a:endParaRPr lang="en-US" dirty="0"/>
          </a:p>
        </p:txBody>
      </p:sp>
      <p:pic>
        <p:nvPicPr>
          <p:cNvPr id="7" name="Segnaposto contenuto 6" descr="images (11)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161856" y="3352800"/>
            <a:ext cx="3648144" cy="3048000"/>
          </a:xfrm>
        </p:spPr>
      </p:pic>
      <p:pic>
        <p:nvPicPr>
          <p:cNvPr id="8" name="Segnaposto contenuto 7" descr="images (12)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419600" y="3513930"/>
            <a:ext cx="4267201" cy="2810670"/>
          </a:xfrm>
        </p:spPr>
      </p:pic>
      <p:pic>
        <p:nvPicPr>
          <p:cNvPr id="9" name="Immagine 8" descr="images (1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1295400"/>
            <a:ext cx="3900488" cy="3005137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Llogara</a:t>
            </a:r>
            <a:r>
              <a:rPr lang="en-US" dirty="0" smtClean="0"/>
              <a:t>  a relaxing place ,a cool breeze </a:t>
            </a:r>
            <a:endParaRPr lang="en-US" dirty="0"/>
          </a:p>
        </p:txBody>
      </p:sp>
      <p:pic>
        <p:nvPicPr>
          <p:cNvPr id="4" name="Segnaposto contenuto 3" descr="images (1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362200"/>
            <a:ext cx="4191000" cy="3581400"/>
          </a:xfrm>
        </p:spPr>
      </p:pic>
      <p:pic>
        <p:nvPicPr>
          <p:cNvPr id="5" name="Immagine 4" descr="images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819400"/>
            <a:ext cx="3971925" cy="297180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Zvernec</a:t>
            </a:r>
            <a:r>
              <a:rPr lang="en-US" dirty="0" smtClean="0"/>
              <a:t>- The sleeping Beauty of </a:t>
            </a:r>
            <a:r>
              <a:rPr lang="en-US" dirty="0" err="1" smtClean="0"/>
              <a:t>Vlora</a:t>
            </a:r>
            <a:endParaRPr lang="en-US" dirty="0"/>
          </a:p>
        </p:txBody>
      </p:sp>
      <p:pic>
        <p:nvPicPr>
          <p:cNvPr id="7" name="Segnaposto contenuto 6" descr="images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762000" y="3128169"/>
            <a:ext cx="3429000" cy="2619375"/>
          </a:xfrm>
        </p:spPr>
      </p:pic>
      <p:pic>
        <p:nvPicPr>
          <p:cNvPr id="8" name="Segnaposto contenuto 7" descr="images (1)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48200" y="3124200"/>
            <a:ext cx="3809999" cy="2743200"/>
          </a:xfr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AMPHITHEATRES</a:t>
            </a:r>
            <a:endParaRPr lang="en-US" dirty="0"/>
          </a:p>
        </p:txBody>
      </p:sp>
      <p:pic>
        <p:nvPicPr>
          <p:cNvPr id="4" name="Segnaposto contenuto 3" descr="images (2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4419600"/>
            <a:ext cx="3581400" cy="1981200"/>
          </a:xfrm>
        </p:spPr>
      </p:pic>
      <p:pic>
        <p:nvPicPr>
          <p:cNvPr id="5" name="Immagine 4" descr="images (2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2209800"/>
            <a:ext cx="4038600" cy="3048000"/>
          </a:xfrm>
          <a:prstGeom prst="rect">
            <a:avLst/>
          </a:prstGeom>
        </p:spPr>
      </p:pic>
      <p:pic>
        <p:nvPicPr>
          <p:cNvPr id="6" name="Immagine 5" descr="download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209800"/>
            <a:ext cx="3276600" cy="182880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Its currency     is   </a:t>
            </a:r>
            <a:r>
              <a:rPr lang="en-US" sz="2800" b="1" dirty="0" err="1" smtClean="0"/>
              <a:t>lek</a:t>
            </a:r>
            <a:r>
              <a:rPr lang="en-US" sz="2800" b="1" dirty="0" smtClean="0"/>
              <a:t>. </a:t>
            </a:r>
          </a:p>
          <a:p>
            <a:r>
              <a:rPr lang="en-US" sz="2800" b="1" dirty="0" smtClean="0"/>
              <a:t>Coins and banknotes </a:t>
            </a:r>
            <a:endParaRPr lang="en-US" sz="2800" b="1" dirty="0"/>
          </a:p>
        </p:txBody>
      </p:sp>
      <p:pic>
        <p:nvPicPr>
          <p:cNvPr id="5" name="Segnaposto immagine 4" descr="images (8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7568" r="27568"/>
          <a:stretch>
            <a:fillRect/>
          </a:stretch>
        </p:blipFill>
        <p:spPr>
          <a:xfrm rot="420000">
            <a:off x="3268593" y="1134157"/>
            <a:ext cx="5097445" cy="3931920"/>
          </a:xfrm>
        </p:spPr>
      </p:pic>
      <p:pic>
        <p:nvPicPr>
          <p:cNvPr id="7" name="Immagine 6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04800"/>
            <a:ext cx="3048000" cy="253365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important persons in our history </a:t>
            </a:r>
            <a:endParaRPr lang="en-US" dirty="0"/>
          </a:p>
        </p:txBody>
      </p:sp>
      <p:pic>
        <p:nvPicPr>
          <p:cNvPr id="7" name="Segnaposto contenuto 6" descr="download (3)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33400" y="3810000"/>
            <a:ext cx="3505200" cy="2819400"/>
          </a:xfrm>
        </p:spPr>
      </p:pic>
      <p:pic>
        <p:nvPicPr>
          <p:cNvPr id="8" name="Segnaposto contenuto 7" descr="images (18)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724400" y="3810000"/>
            <a:ext cx="4038600" cy="2743200"/>
          </a:xfrm>
        </p:spPr>
      </p:pic>
      <p:pic>
        <p:nvPicPr>
          <p:cNvPr id="9" name="Immagine 8" descr="images (1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1447800"/>
            <a:ext cx="4572000" cy="2295525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  ANCIENT  COUNTRY  FULL OF HISTORY </a:t>
            </a:r>
            <a:endParaRPr lang="en-US" dirty="0"/>
          </a:p>
        </p:txBody>
      </p:sp>
      <p:pic>
        <p:nvPicPr>
          <p:cNvPr id="4" name="Segnaposto contenuto 3" descr="download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2209800"/>
            <a:ext cx="7239000" cy="4038600"/>
          </a:xfr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r>
              <a:rPr lang="en-US" smtClean="0"/>
              <a:t>RELIGIOUS      HARMONY </a:t>
            </a:r>
            <a:endParaRPr lang="en-US" dirty="0"/>
          </a:p>
        </p:txBody>
      </p:sp>
      <p:pic>
        <p:nvPicPr>
          <p:cNvPr id="4" name="Segnaposto contenuto 3" descr="images (20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905000"/>
            <a:ext cx="3048000" cy="2581275"/>
          </a:xfrm>
        </p:spPr>
      </p:pic>
      <p:pic>
        <p:nvPicPr>
          <p:cNvPr id="5" name="Immagine 4" descr="Religione_in_Albani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600200"/>
            <a:ext cx="6324600" cy="480060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762000"/>
            <a:ext cx="3581400" cy="54864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Albanians (as one of innumerous Illyrian tribes) were named after their city state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Albanopolis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near a mountain called Alp ‘mountain’, Hittite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‘white’ The name Albania is derived from the name of an Illyrian tribe called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Arbër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Arbëresh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and later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Albanoi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that lived near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Durrës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The kingdom of Illyria grew from the general area of modern-day Albania and eventually controlled much of the eastern Adriatic coastline. 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egnaposto contenuto 4" descr="download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191000" y="1219200"/>
            <a:ext cx="4419600" cy="4648200"/>
          </a:xfr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533401"/>
            <a:ext cx="6172200" cy="1905000"/>
          </a:xfrm>
        </p:spPr>
        <p:txBody>
          <a:bodyPr/>
          <a:lstStyle/>
          <a:p>
            <a:r>
              <a:rPr lang="en-US" dirty="0" smtClean="0"/>
              <a:t>FOLK COSTUME AND ISO- POLYPHONY 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Immagine 5" descr="traditional_costume_alban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286000"/>
            <a:ext cx="5005555" cy="4347454"/>
          </a:xfrm>
          <a:prstGeom prst="rect">
            <a:avLst/>
          </a:prstGeom>
        </p:spPr>
      </p:pic>
      <p:pic>
        <p:nvPicPr>
          <p:cNvPr id="7" name="Immagine 6" descr="albania-cultural-activities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724025"/>
            <a:ext cx="2667000" cy="5133975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/>
              <a:t>“</a:t>
            </a:r>
            <a:r>
              <a:rPr lang="en-US" b="1" dirty="0" err="1"/>
              <a:t>Iso</a:t>
            </a:r>
            <a:r>
              <a:rPr lang="en-US" b="1" dirty="0"/>
              <a:t>-Polyphony – National Festival“</a:t>
            </a:r>
            <a:r>
              <a:rPr lang="en-US" dirty="0"/>
              <a:t>, </a:t>
            </a:r>
            <a:r>
              <a:rPr lang="en-US" dirty="0" err="1"/>
              <a:t>Vlora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National Typological Festival of </a:t>
            </a:r>
            <a:r>
              <a:rPr lang="en-US" dirty="0" err="1"/>
              <a:t>Iso</a:t>
            </a:r>
            <a:r>
              <a:rPr lang="en-US" dirty="0"/>
              <a:t>-Polyphony is a powerful promoter of one of the most original strands in Albanian folk music </a:t>
            </a:r>
            <a:r>
              <a:rPr lang="en-US" dirty="0" err="1"/>
              <a:t>iso</a:t>
            </a:r>
            <a:r>
              <a:rPr lang="en-US" dirty="0"/>
              <a:t>-polyphony. The festival not only helps promote </a:t>
            </a:r>
            <a:r>
              <a:rPr lang="en-US" dirty="0" err="1"/>
              <a:t>iso</a:t>
            </a:r>
            <a:r>
              <a:rPr lang="en-US" dirty="0"/>
              <a:t>-polyphony in areas beyond its immediate reach, but it also helps the regions where </a:t>
            </a:r>
            <a:r>
              <a:rPr lang="en-US" dirty="0" err="1"/>
              <a:t>iso</a:t>
            </a:r>
            <a:r>
              <a:rPr lang="en-US" dirty="0"/>
              <a:t>-polyphony is a tradition to maintain and further develop this wonderful type of singing.</a:t>
            </a:r>
            <a:br>
              <a:rPr lang="en-US" dirty="0"/>
            </a:br>
            <a:r>
              <a:rPr lang="en-US" dirty="0"/>
              <a:t>25 November 2005, UNESCO declared Albanian </a:t>
            </a:r>
            <a:r>
              <a:rPr lang="en-US" dirty="0" err="1"/>
              <a:t>Iso</a:t>
            </a:r>
            <a:r>
              <a:rPr lang="en-US" dirty="0"/>
              <a:t>-Polyphony “Masterpiece of the Oral Inheritance of Human Kind”.</a:t>
            </a:r>
          </a:p>
          <a:p>
            <a:endParaRPr lang="en-US" dirty="0"/>
          </a:p>
        </p:txBody>
      </p:sp>
      <p:pic>
        <p:nvPicPr>
          <p:cNvPr id="4" name="CD audio 3">
            <a:hlinkClick r:id="" action="ppaction://media"/>
          </p:cNvPr>
          <p:cNvPicPr>
            <a:picLocks noRot="1" noChangeAspect="1"/>
          </p:cNvPicPr>
          <p:nvPr>
            <a:audioCd>
              <a:st track="1"/>
              <a:end track="1"/>
            </a:audioCd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7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Culinary -      Albania cuisine </a:t>
            </a:r>
            <a:endParaRPr lang="en-US" dirty="0"/>
          </a:p>
        </p:txBody>
      </p:sp>
      <p:pic>
        <p:nvPicPr>
          <p:cNvPr id="4" name="Segnaposto contenuto 3" descr="cooking-500x3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90750" y="2653506"/>
            <a:ext cx="4762500" cy="2952750"/>
          </a:xfr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We all know that the Albanian cuisine is a mix of Turkish, Balkan and European culinary influences, but it certainly retains its originality with the basic elements of a rich and characteristic cuisine, such as meat, fish, cheese and vegetables. Albania won first place in this festival for most special dishes, “bio” products and a high level of cooking, represented by a well-known restaurant in Tirana, “</a:t>
            </a:r>
            <a:r>
              <a:rPr lang="en-US" dirty="0" err="1"/>
              <a:t>Sofra</a:t>
            </a:r>
            <a:r>
              <a:rPr lang="en-US" dirty="0"/>
              <a:t> e </a:t>
            </a:r>
            <a:r>
              <a:rPr lang="en-US" dirty="0" err="1"/>
              <a:t>Ariut</a:t>
            </a:r>
            <a:r>
              <a:rPr lang="en-US" dirty="0"/>
              <a:t>’’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cooking-bakllava-viti-r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2057400"/>
            <a:ext cx="3810000" cy="3571875"/>
          </a:xfrm>
        </p:spPr>
      </p:pic>
      <p:pic>
        <p:nvPicPr>
          <p:cNvPr id="5" name="Immagine 4" descr="cooking-ferges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057400"/>
            <a:ext cx="3810000" cy="365760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2743200"/>
          </a:xfrm>
        </p:spPr>
        <p:txBody>
          <a:bodyPr>
            <a:normAutofit/>
          </a:bodyPr>
          <a:lstStyle/>
          <a:p>
            <a:r>
              <a:rPr lang="en-US" cap="all" dirty="0" smtClean="0"/>
              <a:t/>
            </a:r>
            <a:br>
              <a:rPr lang="en-US" cap="all" dirty="0" smtClean="0"/>
            </a:br>
            <a:endParaRPr lang="en-US" dirty="0"/>
          </a:p>
        </p:txBody>
      </p:sp>
      <p:pic>
        <p:nvPicPr>
          <p:cNvPr id="4" name="Segnaposto contenuto 3" descr="Albani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10200" y="3733800"/>
            <a:ext cx="2695575" cy="1885950"/>
          </a:xfrm>
        </p:spPr>
      </p:pic>
      <p:pic>
        <p:nvPicPr>
          <p:cNvPr id="5" name="Immagine 4" descr="win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733800"/>
            <a:ext cx="4267200" cy="2743200"/>
          </a:xfrm>
          <a:prstGeom prst="rect">
            <a:avLst/>
          </a:prstGeom>
        </p:spPr>
      </p:pic>
      <p:pic>
        <p:nvPicPr>
          <p:cNvPr id="6" name="Immagine 5" descr="Valbona-valle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500" y="1523999"/>
            <a:ext cx="5715000" cy="1676401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2514600"/>
          </a:xfrm>
        </p:spPr>
        <p:txBody>
          <a:bodyPr>
            <a:normAutofit fontScale="90000"/>
          </a:bodyPr>
          <a:lstStyle/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SKIING IN ALBANIA: VALBONA VALLEY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It’s that time of the year again, when ski enthusiasts look for the next best ski resort. Unfortunately, Albania doesn’t have ski resorts – it does, however, have excellent ski opportunities, and one of the best and most scenic of all is the beautiful </a:t>
            </a:r>
            <a:r>
              <a:rPr lang="en-US" dirty="0" err="1"/>
              <a:t>Valbona</a:t>
            </a:r>
            <a:r>
              <a:rPr lang="en-US" dirty="0"/>
              <a:t> Valley, in the </a:t>
            </a:r>
            <a:r>
              <a:rPr lang="en-US" dirty="0" err="1"/>
              <a:t>Tropoja</a:t>
            </a:r>
            <a:r>
              <a:rPr lang="en-US" dirty="0"/>
              <a:t> District of Northern Albania. Another option, as interesting, is the </a:t>
            </a:r>
            <a:r>
              <a:rPr lang="en-US" dirty="0" err="1"/>
              <a:t>Quku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Valbonës</a:t>
            </a:r>
            <a:r>
              <a:rPr lang="en-US" dirty="0"/>
              <a:t> (‘</a:t>
            </a:r>
            <a:r>
              <a:rPr lang="en-US" dirty="0" err="1"/>
              <a:t>Valbona</a:t>
            </a:r>
            <a:r>
              <a:rPr lang="en-US" dirty="0"/>
              <a:t> Hollow’) guesthouse – a unique experience as well, where guests are treated with delicious traditional meals cooked with fresh ingredients grown at the farm. </a:t>
            </a:r>
          </a:p>
          <a:p>
            <a:endParaRPr lang="en-US" dirty="0"/>
          </a:p>
        </p:txBody>
      </p:sp>
    </p:spTree>
  </p:cSld>
  <p:clrMapOvr>
    <a:masterClrMapping/>
  </p:clrMapOvr>
  <p:transition spd="med" advTm="5000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340</Words>
  <Application>Microsoft Office PowerPoint</Application>
  <PresentationFormat>On-screen Show (4:3)</PresentationFormat>
  <Paragraphs>20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Equinozio</vt:lpstr>
      <vt:lpstr>PowerPoint Presentation</vt:lpstr>
      <vt:lpstr>PowerPoint Presentation</vt:lpstr>
      <vt:lpstr>FOLK COSTUME AND ISO- POLYPHONY </vt:lpstr>
      <vt:lpstr>PowerPoint Presentation</vt:lpstr>
      <vt:lpstr>Culinary -      Albania cuisine </vt:lpstr>
      <vt:lpstr>PowerPoint Presentation</vt:lpstr>
      <vt:lpstr>PowerPoint Presentation</vt:lpstr>
      <vt:lpstr> </vt:lpstr>
      <vt:lpstr>  SKIING IN ALBANIA: VALBONA VALLEY </vt:lpstr>
      <vt:lpstr>PowerPoint Presentation</vt:lpstr>
      <vt:lpstr>Castles of Albania</vt:lpstr>
      <vt:lpstr>A place where the sun meets the sea …</vt:lpstr>
      <vt:lpstr>Llogara  a relaxing place ,a cool breeze </vt:lpstr>
      <vt:lpstr> Zvernec- The sleeping Beauty of Vlora</vt:lpstr>
      <vt:lpstr>ANCIENT AMPHITHEATRES</vt:lpstr>
      <vt:lpstr>PowerPoint Presentation</vt:lpstr>
      <vt:lpstr>The most important persons in our history </vt:lpstr>
      <vt:lpstr>AN   ANCIENT  COUNTRY  FULL OF HISTORY </vt:lpstr>
      <vt:lpstr>RELIGIOUS      HARMONY 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Corporate Edition</dc:creator>
  <cp:lastModifiedBy>User</cp:lastModifiedBy>
  <cp:revision>16</cp:revision>
  <dcterms:created xsi:type="dcterms:W3CDTF">2013-12-17T16:26:26Z</dcterms:created>
  <dcterms:modified xsi:type="dcterms:W3CDTF">2022-12-15T17:50:55Z</dcterms:modified>
</cp:coreProperties>
</file>